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08" r:id="rId5"/>
    <p:sldId id="2147138091" r:id="rId6"/>
    <p:sldId id="2147138223" r:id="rId7"/>
    <p:sldId id="275" r:id="rId8"/>
    <p:sldId id="2076137121" r:id="rId9"/>
    <p:sldId id="2147138195" r:id="rId10"/>
    <p:sldId id="344" r:id="rId11"/>
    <p:sldId id="2147138230" r:id="rId12"/>
    <p:sldId id="2147138228" r:id="rId13"/>
    <p:sldId id="2147138229" r:id="rId14"/>
    <p:sldId id="268" r:id="rId15"/>
    <p:sldId id="2147138224" r:id="rId16"/>
    <p:sldId id="214713822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5"/>
            <p14:sldId id="2076137121"/>
            <p14:sldId id="2147138195"/>
            <p14:sldId id="344"/>
            <p14:sldId id="2147138230"/>
            <p14:sldId id="2147138228"/>
            <p14:sldId id="2147138229"/>
          </p14:sldIdLst>
        </p14:section>
        <p14:section name="Closing slide" id="{11C5BCDD-05AC-405B-8582-D9D1C38F3D19}">
          <p14:sldIdLst>
            <p14:sldId id="268"/>
            <p14:sldId id="2147138224"/>
            <p14:sldId id="21471382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C7BF4-86F5-CD49-A8E8-3A77A5D2BB22}" v="1344" dt="2024-06-17T13:24:04.954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2" autoAdjust="0"/>
    <p:restoredTop sz="92789" autoAdjust="0"/>
  </p:normalViewPr>
  <p:slideViewPr>
    <p:cSldViewPr snapToGrid="0" showGuides="1">
      <p:cViewPr varScale="1">
        <p:scale>
          <a:sx n="114" d="100"/>
          <a:sy n="114" d="100"/>
        </p:scale>
        <p:origin x="48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6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6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2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949194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EB1BF3-EEE7-8D9D-25CC-FC78B72221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4152945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ED8136E-F029-DB5C-83C1-7E5F1E6D89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1000" y="2769438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439BD9C-C264-04B6-8009-73443EFDFA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415616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99" y="1955037"/>
            <a:ext cx="11430000" cy="29479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9C4C32-3E52-6232-24FD-F6D8737A92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72787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1" r:id="rId49"/>
    <p:sldLayoutId id="2147483762" r:id="rId50"/>
    <p:sldLayoutId id="2147483763" r:id="rId5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adba.ch/oci-sec-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hyperlink" Target="http://cloud.oracle.com/" TargetMode="External"/><Relationship Id="rId4" Type="http://schemas.openxmlformats.org/officeDocument/2006/relationships/hyperlink" Target="https://code.oradba.ch/oci-sec-ws/other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53.jpe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The Practice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36C6-37A0-C499-DDE7-7B788C5A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Access Information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02AC-1499-E6E1-1FE6-40730E198E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course materials and exercises are available via the GitHub repository/website: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OCI Walkthrough: 						</a:t>
            </a:r>
            <a:r>
              <a:rPr lang="en-GB" dirty="0">
                <a:hlinkClick r:id="rId3"/>
              </a:rPr>
              <a:t>https://code.oradba.ch/oci-sec-ws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PDFs and Course Materials: 	</a:t>
            </a:r>
            <a:r>
              <a:rPr lang="en-GB" dirty="0">
                <a:hlinkClick r:id="rId4"/>
              </a:rPr>
              <a:t>https://code.oradba.ch/oci-sec-ws/others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the workshop, each participant will have access to Oracle Cloud. Accenture is providing an environment with resources for the training day.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URL</a:t>
            </a:r>
            <a:r>
              <a:rPr lang="en-GB" dirty="0"/>
              <a:t>: 							</a:t>
            </a:r>
            <a:r>
              <a:rPr lang="en-GB" dirty="0">
                <a:hlinkClick r:id="rId5"/>
              </a:rPr>
              <a:t>http://cloud.oracle.com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User</a:t>
            </a:r>
            <a:r>
              <a:rPr lang="en-GB" dirty="0"/>
              <a:t>: 						</a:t>
            </a:r>
            <a:r>
              <a:rPr lang="en-GB" i="1" dirty="0"/>
              <a:t>DOAGOCI</a:t>
            </a:r>
            <a:r>
              <a:rPr lang="en-GB" b="1" i="1" dirty="0"/>
              <a:t>NN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Password</a:t>
            </a:r>
            <a:r>
              <a:rPr lang="en-GB" dirty="0"/>
              <a:t>: 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Compartment</a:t>
            </a:r>
            <a:r>
              <a:rPr lang="en-GB" dirty="0"/>
              <a:t>:	</a:t>
            </a:r>
            <a:r>
              <a:rPr lang="en-GB" i="1" dirty="0" err="1"/>
              <a:t>Student</a:t>
            </a:r>
            <a:r>
              <a:rPr lang="en-GB" b="1" i="1" dirty="0" err="1"/>
              <a:t>NN</a:t>
            </a:r>
            <a:endParaRPr lang="en-GB" b="1" i="1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024F-5329-2711-A171-9734ABCE6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Resources and Cloud Environment Details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16A7-B1D8-03C9-590C-633D2D6DB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A3F3-0102-F78E-6ADA-1A678FA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8997D4-65BE-5A2D-E2B6-DD8CE6F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18" y="384417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7692-6056-46B2-E512-0759FB3D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D33A-9385-04FB-0CC0-B70A7E920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FD66-5E5A-2B7A-3205-6225AA27B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9261-50DD-8A5B-F1A3-562699A03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8576-31FF-8987-09BD-993D383A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60B527-E95B-DFB0-6918-0750421D5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BD9527-5538-749A-E637-24049E723D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9DD57F-E3E2-D169-BD1A-888DFC4F0F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87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77B19A-A6F2-8461-8303-8E9390F9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C9C4BA-F786-037F-115D-1D4B70D08D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8AAEBF-DB92-62C1-D03A-4A40C0975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D2C4-80A4-E78D-0564-A7AAFDFE3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EC4D-507B-FEF9-CB06-E4D8A4B8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E28A2F-3284-DC08-057E-1E3D9719FCF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10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oradba.ch</a:t>
            </a:r>
            <a:endParaRPr lang="de-CH" sz="1800" dirty="0">
              <a:latin typeface="+mn-lt"/>
            </a:endParaRPr>
          </a:p>
          <a:p>
            <a:endParaRPr lang="de-CH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5" y="5868705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096000" y="589502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stefanoehrli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GB" sz="4000" dirty="0">
                <a:latin typeface="Georgia" panose="02040502050405020303" pitchFamily="18" charset="0"/>
                <a:cs typeface="Oracle Sans" panose="020B0503020204020204" pitchFamily="34" charset="0"/>
              </a:rPr>
              <a:t>The Oracle ACE Program</a:t>
            </a:r>
          </a:p>
          <a:p>
            <a:r>
              <a:rPr lang="en-GB" sz="2200" b="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Nominate yourself or a colleague at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ace.oracle.com/nominate</a:t>
            </a: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Learn more at </a:t>
            </a:r>
            <a:r>
              <a:rPr lang="en-US" sz="1600" u="sng" dirty="0">
                <a:solidFill>
                  <a:srgbClr val="2C5967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600" u="sng" dirty="0">
              <a:solidFill>
                <a:srgbClr val="2C5967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@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Facebook.com</a:t>
              </a:r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/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OracleACEs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aceprogram_ww@oracle.com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58F125-B3E0-1085-6596-D85DE80E9D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71360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59CA4-474B-0B60-75F2-673D769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0" y="181527"/>
            <a:ext cx="369106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5F6E1DE-AEB0-F01F-F4F6-96C19652079E}"/>
              </a:ext>
            </a:extLst>
          </p:cNvPr>
          <p:cNvSpPr txBox="1">
            <a:spLocks/>
          </p:cNvSpPr>
          <p:nvPr/>
        </p:nvSpPr>
        <p:spPr>
          <a:xfrm>
            <a:off x="1371600" y="1737360"/>
            <a:ext cx="2560320" cy="110030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Key Benefits</a:t>
            </a: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Cool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swag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Digital awards for social media, Oracle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CloudWorld pass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&amp;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88BB-DE72-4D76-2C0D-C331E93CF020}"/>
              </a:ext>
            </a:extLst>
          </p:cNvPr>
          <p:cNvSpPr txBox="1"/>
          <p:nvPr/>
        </p:nvSpPr>
        <p:spPr>
          <a:xfrm>
            <a:off x="548640" y="777240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Poppins" pitchFamily="2" charset="77"/>
              </a:rPr>
              <a:t>ACE Member Benefits</a:t>
            </a:r>
          </a:p>
        </p:txBody>
      </p:sp>
      <p:pic>
        <p:nvPicPr>
          <p:cNvPr id="6" name="Picture Placeholder 76">
            <a:extLst>
              <a:ext uri="{FF2B5EF4-FFF2-40B4-BE49-F238E27FC236}">
                <a16:creationId xmlns:a16="http://schemas.microsoft.com/office/drawing/2014/main" id="{B0900222-5B38-2FB4-179B-EC5B764821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" r="85"/>
          <a:stretch/>
        </p:blipFill>
        <p:spPr>
          <a:xfrm>
            <a:off x="548640" y="1463040"/>
            <a:ext cx="731520" cy="7315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7CF4F2C-2E56-B0A7-43D3-E797A265FDC3}"/>
              </a:ext>
            </a:extLst>
          </p:cNvPr>
          <p:cNvSpPr txBox="1">
            <a:spLocks/>
          </p:cNvSpPr>
          <p:nvPr/>
        </p:nvSpPr>
        <p:spPr>
          <a:xfrm>
            <a:off x="8869680" y="4023360"/>
            <a:ext cx="2560320" cy="5806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Cloud Account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$5k USD Cloud account*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76F741-86A6-493B-C973-D5AD591FD492}"/>
              </a:ext>
            </a:extLst>
          </p:cNvPr>
          <p:cNvSpPr txBox="1">
            <a:spLocks/>
          </p:cNvSpPr>
          <p:nvPr/>
        </p:nvSpPr>
        <p:spPr>
          <a:xfrm>
            <a:off x="5120640" y="4023360"/>
            <a:ext cx="2560320" cy="21929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Networking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In-person &amp; virtual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networking opportunities for ACEs to </a:t>
            </a:r>
            <a:r>
              <a:rPr kumimoji="0" lang="en-US" sz="1600" b="1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connect with product development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and each other.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F2FAE4F-656E-3236-E5BC-7CB07D7618E7}"/>
              </a:ext>
            </a:extLst>
          </p:cNvPr>
          <p:cNvSpPr txBox="1">
            <a:spLocks/>
          </p:cNvSpPr>
          <p:nvPr/>
        </p:nvSpPr>
        <p:spPr>
          <a:xfrm>
            <a:off x="5120640" y="1737360"/>
            <a:ext cx="2560320" cy="159274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Direct Access to Product </a:t>
            </a:r>
            <a:r>
              <a:rPr lang="en-US" sz="1600" b="1" dirty="0">
                <a:solidFill>
                  <a:srgbClr val="312D2A"/>
                </a:solidFill>
                <a:latin typeface="+mj-lt"/>
                <a:ea typeface="League Spartan" charset="0"/>
                <a:cs typeface="Poppins" pitchFamily="2" charset="77"/>
              </a:rPr>
              <a:t>M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+mj-lt"/>
              <a:ea typeface="League Spartan" charset="0"/>
              <a:cs typeface="Poppins" pitchFamily="2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Multiple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direct communication channels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to product management and fellow ACEs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BD0541-3BD6-6581-C39C-6AFC6CD7176B}"/>
              </a:ext>
            </a:extLst>
          </p:cNvPr>
          <p:cNvSpPr txBox="1">
            <a:spLocks/>
          </p:cNvSpPr>
          <p:nvPr/>
        </p:nvSpPr>
        <p:spPr>
          <a:xfrm>
            <a:off x="1371600" y="4023360"/>
            <a:ext cx="2560320" cy="134652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Exclusive Content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Exclusive 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monthly virtual meetings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 with product development teams + engaging guest speakers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E284B70-89D5-FE23-7221-118EB318EE0F}"/>
              </a:ext>
            </a:extLst>
          </p:cNvPr>
          <p:cNvSpPr txBox="1">
            <a:spLocks/>
          </p:cNvSpPr>
          <p:nvPr/>
        </p:nvSpPr>
        <p:spPr>
          <a:xfrm>
            <a:off x="8869680" y="4937760"/>
            <a:ext cx="2560320" cy="151932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Travel Support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ACE Directors are eligible for travel support to give presentations or lead workshops at conferences globally</a:t>
            </a:r>
          </a:p>
        </p:txBody>
      </p:sp>
      <p:pic>
        <p:nvPicPr>
          <p:cNvPr id="12" name="Picture Placeholder 130">
            <a:extLst>
              <a:ext uri="{FF2B5EF4-FFF2-40B4-BE49-F238E27FC236}">
                <a16:creationId xmlns:a16="http://schemas.microsoft.com/office/drawing/2014/main" id="{BE7BC5BF-D237-126E-E9AE-640851B215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5" b="85"/>
          <a:stretch/>
        </p:blipFill>
        <p:spPr>
          <a:xfrm>
            <a:off x="548640" y="3749040"/>
            <a:ext cx="731520" cy="731520"/>
          </a:xfrm>
          <a:prstGeom prst="rect">
            <a:avLst/>
          </a:prstGeom>
        </p:spPr>
      </p:pic>
      <p:pic>
        <p:nvPicPr>
          <p:cNvPr id="13" name="Picture Placeholder 68">
            <a:extLst>
              <a:ext uri="{FF2B5EF4-FFF2-40B4-BE49-F238E27FC236}">
                <a16:creationId xmlns:a16="http://schemas.microsoft.com/office/drawing/2014/main" id="{B94CA942-AD29-3B88-3AF7-0E54118075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5" r="85"/>
          <a:stretch/>
        </p:blipFill>
        <p:spPr>
          <a:xfrm>
            <a:off x="4297680" y="3749040"/>
            <a:ext cx="731520" cy="731520"/>
          </a:xfrm>
          <a:prstGeom prst="rect">
            <a:avLst/>
          </a:prstGeom>
        </p:spPr>
      </p:pic>
      <p:pic>
        <p:nvPicPr>
          <p:cNvPr id="14" name="Picture Placeholder 41">
            <a:extLst>
              <a:ext uri="{FF2B5EF4-FFF2-40B4-BE49-F238E27FC236}">
                <a16:creationId xmlns:a16="http://schemas.microsoft.com/office/drawing/2014/main" id="{D2D6339B-FE63-9E1F-1EB8-84BB7FE66DD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46720" y="3749040"/>
            <a:ext cx="731520" cy="731520"/>
          </a:xfrm>
          <a:prstGeom prst="rect">
            <a:avLst/>
          </a:prstGeom>
        </p:spPr>
      </p:pic>
      <p:pic>
        <p:nvPicPr>
          <p:cNvPr id="15" name="Picture Placeholder 50">
            <a:extLst>
              <a:ext uri="{FF2B5EF4-FFF2-40B4-BE49-F238E27FC236}">
                <a16:creationId xmlns:a16="http://schemas.microsoft.com/office/drawing/2014/main" id="{111D1133-79B6-6C50-3AB0-522E15DE5E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46720" y="4754880"/>
            <a:ext cx="731520" cy="7315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82B3CB-285D-ABDD-AC63-7867A861400E}"/>
              </a:ext>
            </a:extLst>
          </p:cNvPr>
          <p:cNvSpPr>
            <a:spLocks noChangeAspect="1"/>
          </p:cNvSpPr>
          <p:nvPr/>
        </p:nvSpPr>
        <p:spPr>
          <a:xfrm>
            <a:off x="4279392" y="2308780"/>
            <a:ext cx="402336" cy="402336"/>
          </a:xfrm>
          <a:prstGeom prst="roundRect">
            <a:avLst>
              <a:gd name="adj" fmla="val 5084"/>
            </a:avLst>
          </a:prstGeom>
          <a:solidFill>
            <a:schemeClr val="bg1"/>
          </a:solidFill>
          <a:ln w="50800">
            <a:solidFill>
              <a:srgbClr val="FDF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90F46A7-9CBE-F2CE-17DD-929568893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7680" y="1463040"/>
            <a:ext cx="73152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8CA83-8C7D-465B-A3BF-5D1A850101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5760"/>
            <a:ext cx="1143001" cy="4572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5117B3B-E3EC-B8CF-6E14-DA1AF366FB21}"/>
              </a:ext>
            </a:extLst>
          </p:cNvPr>
          <p:cNvSpPr txBox="1">
            <a:spLocks/>
          </p:cNvSpPr>
          <p:nvPr/>
        </p:nvSpPr>
        <p:spPr>
          <a:xfrm>
            <a:off x="944880" y="645064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Oracle Sans Tab"/>
              </a:rPr>
              <a:t>* for Pro and Director levels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14B7876-294B-275B-C42B-D1B7EBAC5E7F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C371504-33D9-B044-8C50-620C44A06CB1}" type="slidenum">
              <a:rPr lang="en-US" smtClean="0">
                <a:latin typeface="Oracle Sans Tab"/>
              </a:rPr>
              <a:pPr>
                <a:defRPr/>
              </a:pPr>
              <a:t>5</a:t>
            </a:fld>
            <a:endParaRPr lang="en-US" dirty="0">
              <a:latin typeface="Oracle Sans Tab"/>
            </a:endParaRPr>
          </a:p>
        </p:txBody>
      </p:sp>
    </p:spTree>
    <p:extLst>
      <p:ext uri="{BB962C8B-B14F-4D97-AF65-F5344CB8AC3E}">
        <p14:creationId xmlns:p14="http://schemas.microsoft.com/office/powerpoint/2010/main" val="4050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solidFill>
                  <a:srgbClr val="A100FF"/>
                </a:solidFill>
              </a:rPr>
              <a:t>1</a:t>
            </a:r>
            <a:r>
              <a:rPr lang="en-US" sz="1600" b="0" dirty="0"/>
              <a:t> Architecture expertise from hands-on projects 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2 </a:t>
            </a:r>
            <a:r>
              <a:rPr lang="en-US" sz="1600" b="0" dirty="0"/>
              <a:t>Delivery of tailor-made data platforms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3</a:t>
            </a:r>
            <a:r>
              <a:rPr lang="en-US" sz="1600" b="0" dirty="0"/>
              <a:t> Integrated Teams Like a rowing team, perfect alignment and interaction.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Hands-On Practice Workshop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Security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Cloud Guard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Data Safe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Security Zones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Others</a:t>
            </a:r>
            <a:endParaRPr lang="en-C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2D1-49DB-4A36-2989-B436C3F3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4D98D8E-1535-2614-3837-FCA45E58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  <a:endParaRPr lang="en-CH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289A93C-7EDF-E20E-9146-A3D68AD7AC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7456568"/>
              </p:ext>
            </p:extLst>
          </p:nvPr>
        </p:nvGraphicFramePr>
        <p:xfrm>
          <a:off x="381000" y="1949450"/>
          <a:ext cx="11618596" cy="3872672"/>
        </p:xfrm>
        <a:graphic>
          <a:graphicData uri="http://schemas.openxmlformats.org/drawingml/2006/table">
            <a:tbl>
              <a:tblPr firstRow="1" bandRow="1">
                <a:tableStyleId>{A0BC3CC4-8867-4C89-9D3F-A6A6B9ED4035}</a:tableStyleId>
              </a:tblPr>
              <a:tblGrid>
                <a:gridCol w="933768">
                  <a:extLst>
                    <a:ext uri="{9D8B030D-6E8A-4147-A177-3AD203B41FA5}">
                      <a16:colId xmlns:a16="http://schemas.microsoft.com/office/drawing/2014/main" val="385785404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111781915"/>
                    </a:ext>
                  </a:extLst>
                </a:gridCol>
                <a:gridCol w="2002155">
                  <a:extLst>
                    <a:ext uri="{9D8B030D-6E8A-4147-A177-3AD203B41FA5}">
                      <a16:colId xmlns:a16="http://schemas.microsoft.com/office/drawing/2014/main" val="2045306253"/>
                    </a:ext>
                  </a:extLst>
                </a:gridCol>
                <a:gridCol w="7813993">
                  <a:extLst>
                    <a:ext uri="{9D8B030D-6E8A-4147-A177-3AD203B41FA5}">
                      <a16:colId xmlns:a16="http://schemas.microsoft.com/office/drawing/2014/main" val="15841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sz="1800" dirty="0"/>
                        <a:t>Topic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5576"/>
                  </a:ext>
                </a:extLst>
              </a:tr>
              <a:tr h="535112">
                <a:tc>
                  <a:txBody>
                    <a:bodyPr/>
                    <a:lstStyle/>
                    <a:p>
                      <a:r>
                        <a:rPr lang="en-CH" sz="18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 Overview and Lab Setup Instructions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Cloud Guard</a:t>
                      </a:r>
                      <a:r>
                        <a:rPr lang="en-GB" sz="1800" dirty="0"/>
                        <a:t>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Overview, Recipes, CIS Scans, Remediation, Alerts, and Events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9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Data Safe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Introduction, Setup, Auditing, Data Masking, Assessments, and Alerts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Lunch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Security Zones</a:t>
                      </a:r>
                      <a:r>
                        <a:rPr lang="en-GB" sz="1800" b="0" dirty="0"/>
                        <a:t>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Overview, Zone Management, Rulesets, and CIS Compliance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7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Other Topics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In-Transit Encryption, Shielded Instances, Key Management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Wrap-Up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Additional Resources, Next Steps, and Farewell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88968"/>
                  </a:ext>
                </a:extLst>
              </a:tr>
            </a:tbl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A4DADE8-AA25-5A9D-096D-4314B067A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Session Times and Breaks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C478E210-3E7A-9C20-9A19-932E2D9BD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6A8F1B4-0015-1B23-44F9-0F00EAE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3308-B5F0-E855-16DC-F9D14EA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Lab Architecture Overview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6CAD-EA6E-7C77-A1C1-CE97DDB041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B49E0-E761-243B-1D71-E3B3A08A0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High-Level View of the Infrastructure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7867-0AE9-C35E-50E1-BE263D1E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6F66-6759-6F4C-631C-453ADC17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8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10274</TotalTime>
  <Words>861</Words>
  <Application>Microsoft Macintosh PowerPoint</Application>
  <PresentationFormat>Widescreen</PresentationFormat>
  <Paragraphs>171</Paragraphs>
  <Slides>13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Courier New</vt:lpstr>
      <vt:lpstr>Georgia</vt:lpstr>
      <vt:lpstr>Graphik</vt:lpstr>
      <vt:lpstr>GT Sectra Fine Rg</vt:lpstr>
      <vt:lpstr>Menlo</vt:lpstr>
      <vt:lpstr>Oracle Sans</vt:lpstr>
      <vt:lpstr>Oracle Sans Light</vt:lpstr>
      <vt:lpstr>Oracle Sans Tab</vt:lpstr>
      <vt:lpstr>System Font</vt:lpstr>
      <vt:lpstr>Wingdings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 Presentation</vt:lpstr>
      <vt:lpstr>PowerPoint Presentation</vt:lpstr>
      <vt:lpstr>PowerPoint Presentation</vt:lpstr>
      <vt:lpstr>OCI Security</vt:lpstr>
      <vt:lpstr>Course Schedule</vt:lpstr>
      <vt:lpstr>OCI Lab Architecture Overview</vt:lpstr>
      <vt:lpstr>OCI Access Information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Oehrli, Stefan</cp:lastModifiedBy>
  <cp:revision>31</cp:revision>
  <cp:lastPrinted>2020-11-17T04:05:48Z</cp:lastPrinted>
  <dcterms:created xsi:type="dcterms:W3CDTF">2023-04-03T06:37:13Z</dcterms:created>
  <dcterms:modified xsi:type="dcterms:W3CDTF">2024-10-16T13:20:20Z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